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6"/>
  </p:notesMasterIdLst>
  <p:sldIdLst>
    <p:sldId id="261" r:id="rId5"/>
    <p:sldId id="262" r:id="rId6"/>
    <p:sldId id="263" r:id="rId7"/>
    <p:sldId id="264" r:id="rId8"/>
    <p:sldId id="265" r:id="rId9"/>
    <p:sldId id="266" r:id="rId10"/>
    <p:sldId id="267" r:id="rId11"/>
    <p:sldId id="268" r:id="rId12"/>
    <p:sldId id="269" r:id="rId13"/>
    <p:sldId id="270"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9/15/2022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9/15/2022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9/15/2022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9/15/2022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9/15/2022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9/15/2022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9/15/2022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9/15/2022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9/15/2022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9/15/2022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9/15/2022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9/15/2022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9/15/2022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9/15/2022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9/15/2022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MACHINE </a:t>
            </a:r>
            <a:r>
              <a:rPr lang="en-US" dirty="0" err="1"/>
              <a:t>lEARING</a:t>
            </a:r>
            <a:endParaRPr lang="en-US" dirty="0"/>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Movie Recommendation system in ML</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DC595-BBE1-4DBA-8041-B0A74834BAC7}"/>
              </a:ext>
            </a:extLst>
          </p:cNvPr>
          <p:cNvSpPr>
            <a:spLocks noGrp="1"/>
          </p:cNvSpPr>
          <p:nvPr>
            <p:ph type="title"/>
          </p:nvPr>
        </p:nvSpPr>
        <p:spPr>
          <a:xfrm>
            <a:off x="1212434" y="83900"/>
            <a:ext cx="9905998" cy="1478570"/>
          </a:xfrm>
        </p:spPr>
        <p:txBody>
          <a:bodyPr/>
          <a:lstStyle/>
          <a:p>
            <a:r>
              <a:rPr lang="en-US" dirty="0"/>
              <a:t>Summary</a:t>
            </a:r>
            <a:endParaRPr lang="en-IN" dirty="0"/>
          </a:p>
        </p:txBody>
      </p:sp>
      <p:sp>
        <p:nvSpPr>
          <p:cNvPr id="3" name="Content Placeholder 2">
            <a:extLst>
              <a:ext uri="{FF2B5EF4-FFF2-40B4-BE49-F238E27FC236}">
                <a16:creationId xmlns:a16="http://schemas.microsoft.com/office/drawing/2014/main" id="{9B4F5BCC-65BD-4AD3-A2EF-C4BB45BC1685}"/>
              </a:ext>
            </a:extLst>
          </p:cNvPr>
          <p:cNvSpPr>
            <a:spLocks noGrp="1"/>
          </p:cNvSpPr>
          <p:nvPr>
            <p:ph idx="1"/>
          </p:nvPr>
        </p:nvSpPr>
        <p:spPr>
          <a:xfrm>
            <a:off x="1143000" y="1402672"/>
            <a:ext cx="9905999" cy="4580878"/>
          </a:xfrm>
        </p:spPr>
        <p:txBody>
          <a:bodyPr>
            <a:normAutofit fontScale="77500" lnSpcReduction="20000"/>
          </a:bodyPr>
          <a:lstStyle/>
          <a:p>
            <a:r>
              <a:rPr lang="en-US" dirty="0"/>
              <a:t>The bigger the choice, the harder it is to make the final decision. This is especially true for modern movie fans, who have thousands of movies to pick from. But thanks to machine learning, we now have recommendation systems based on its complex algorithms and techniques.</a:t>
            </a:r>
          </a:p>
          <a:p>
            <a:r>
              <a:rPr lang="en-US" dirty="0"/>
              <a:t>Today, movie recommendation systems are widely used by the most popular streaming services, enabling a more personalized experience and increased user satisfaction across the platforms. Why do we need them? It’s estimated that the world cinema has released more than 500,000 movies — a number beyond one person’s control. With such an enormous number of motion pictures to choose from, developing and improving recommendation systems with ML was a crucial step to make this process easier and feasible.</a:t>
            </a:r>
          </a:p>
          <a:p>
            <a:r>
              <a:rPr lang="en-US" dirty="0"/>
              <a:t>Once again, ML proves to be a vital technological solution that makes our lives easier. And the more these systems evolve, the more advanced ML techniques we have at our disposal that generate the most accurate content for users and give them what they are looking for. Want to try creating a movie recommendation system on your own? Make sure you have the best quality labeled movie datasets with our professional team at Label Your Data! Contact us today!</a:t>
            </a:r>
            <a:endParaRPr lang="en-IN" dirty="0"/>
          </a:p>
        </p:txBody>
      </p:sp>
    </p:spTree>
    <p:extLst>
      <p:ext uri="{BB962C8B-B14F-4D97-AF65-F5344CB8AC3E}">
        <p14:creationId xmlns:p14="http://schemas.microsoft.com/office/powerpoint/2010/main" val="91960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10076-14AA-4FB0-B44D-48EDFDD64FCA}"/>
              </a:ext>
            </a:extLst>
          </p:cNvPr>
          <p:cNvSpPr>
            <a:spLocks noGrp="1"/>
          </p:cNvSpPr>
          <p:nvPr>
            <p:ph type="ctrTitle"/>
          </p:nvPr>
        </p:nvSpPr>
        <p:spPr>
          <a:xfrm>
            <a:off x="1876424" y="497149"/>
            <a:ext cx="8791575" cy="917683"/>
          </a:xfrm>
        </p:spPr>
        <p:txBody>
          <a:bodyPr/>
          <a:lstStyle/>
          <a:p>
            <a:r>
              <a:rPr lang="en-US" dirty="0"/>
              <a:t>Thank you </a:t>
            </a:r>
            <a:endParaRPr lang="en-IN" dirty="0"/>
          </a:p>
        </p:txBody>
      </p:sp>
      <p:sp>
        <p:nvSpPr>
          <p:cNvPr id="3" name="Subtitle 2">
            <a:extLst>
              <a:ext uri="{FF2B5EF4-FFF2-40B4-BE49-F238E27FC236}">
                <a16:creationId xmlns:a16="http://schemas.microsoft.com/office/drawing/2014/main" id="{F1EB2237-25A2-4D09-8156-B83B24647276}"/>
              </a:ext>
            </a:extLst>
          </p:cNvPr>
          <p:cNvSpPr>
            <a:spLocks noGrp="1"/>
          </p:cNvSpPr>
          <p:nvPr>
            <p:ph type="subTitle" idx="1"/>
          </p:nvPr>
        </p:nvSpPr>
        <p:spPr>
          <a:xfrm>
            <a:off x="1876424" y="1941913"/>
            <a:ext cx="8791575" cy="3255962"/>
          </a:xfrm>
        </p:spPr>
        <p:txBody>
          <a:bodyPr>
            <a:normAutofit fontScale="85000" lnSpcReduction="20000"/>
          </a:bodyPr>
          <a:lstStyle/>
          <a:p>
            <a:r>
              <a:rPr lang="en-US" sz="6400" dirty="0"/>
              <a:t>Our team</a:t>
            </a:r>
          </a:p>
          <a:p>
            <a:r>
              <a:rPr lang="en-US" dirty="0"/>
              <a:t>Harsh </a:t>
            </a:r>
            <a:r>
              <a:rPr lang="en-US" dirty="0" err="1"/>
              <a:t>kumar</a:t>
            </a:r>
            <a:r>
              <a:rPr lang="en-US" dirty="0"/>
              <a:t> </a:t>
            </a:r>
            <a:r>
              <a:rPr lang="en-US" dirty="0" err="1"/>
              <a:t>jha</a:t>
            </a:r>
            <a:endParaRPr lang="en-US" dirty="0"/>
          </a:p>
          <a:p>
            <a:r>
              <a:rPr lang="en-US" dirty="0"/>
              <a:t>Harsh </a:t>
            </a:r>
            <a:r>
              <a:rPr lang="en-US" dirty="0" err="1"/>
              <a:t>sharma</a:t>
            </a:r>
            <a:endParaRPr lang="en-US" dirty="0"/>
          </a:p>
          <a:p>
            <a:r>
              <a:rPr lang="en-US" dirty="0" err="1"/>
              <a:t>Rishika</a:t>
            </a:r>
            <a:r>
              <a:rPr lang="en-US" dirty="0"/>
              <a:t> </a:t>
            </a:r>
            <a:r>
              <a:rPr lang="en-US" dirty="0" err="1"/>
              <a:t>sharma</a:t>
            </a:r>
            <a:endParaRPr lang="en-US" dirty="0"/>
          </a:p>
          <a:p>
            <a:r>
              <a:rPr lang="en-US" dirty="0"/>
              <a:t>Anshika </a:t>
            </a:r>
            <a:r>
              <a:rPr lang="en-US" dirty="0" err="1"/>
              <a:t>sahai</a:t>
            </a:r>
            <a:endParaRPr lang="en-US" dirty="0"/>
          </a:p>
          <a:p>
            <a:r>
              <a:rPr lang="en-US" dirty="0"/>
              <a:t>Trisha </a:t>
            </a:r>
            <a:r>
              <a:rPr lang="en-US" dirty="0" err="1"/>
              <a:t>dutta</a:t>
            </a:r>
            <a:endParaRPr lang="en-US" dirty="0"/>
          </a:p>
          <a:p>
            <a:r>
              <a:rPr lang="en-US" dirty="0"/>
              <a:t>Shubham </a:t>
            </a:r>
            <a:r>
              <a:rPr lang="en-US" dirty="0" err="1"/>
              <a:t>divyanshu</a:t>
            </a:r>
            <a:endParaRPr lang="en-IN" dirty="0"/>
          </a:p>
        </p:txBody>
      </p:sp>
    </p:spTree>
    <p:extLst>
      <p:ext uri="{BB962C8B-B14F-4D97-AF65-F5344CB8AC3E}">
        <p14:creationId xmlns:p14="http://schemas.microsoft.com/office/powerpoint/2010/main" val="799427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a:extLst>
              <a:ext uri="{FF2B5EF4-FFF2-40B4-BE49-F238E27FC236}">
                <a16:creationId xmlns:a16="http://schemas.microsoft.com/office/drawing/2014/main" id="{4B216623-4B59-4FC0-8E90-468349035D24}"/>
              </a:ext>
            </a:extLst>
          </p:cNvPr>
          <p:cNvPicPr>
            <a:picLocks noChangeAspect="1"/>
          </p:cNvPicPr>
          <p:nvPr/>
        </p:nvPicPr>
        <p:blipFill>
          <a:blip r:embed="rId4"/>
          <a:stretch>
            <a:fillRect/>
          </a:stretch>
        </p:blipFill>
        <p:spPr>
          <a:xfrm>
            <a:off x="-5597" y="-2"/>
            <a:ext cx="7558541" cy="6858002"/>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848219" y="266093"/>
            <a:ext cx="3815143" cy="1478570"/>
          </a:xfrm>
        </p:spPr>
        <p:txBody>
          <a:bodyPr>
            <a:normAutofit/>
          </a:bodyPr>
          <a:lstStyle/>
          <a:p>
            <a:r>
              <a:rPr lang="en-US" sz="3200" dirty="0"/>
              <a:t>Table of contents</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8168895" y="1456431"/>
            <a:ext cx="3084892" cy="5401569"/>
          </a:xfrm>
        </p:spPr>
        <p:txBody>
          <a:bodyPr>
            <a:normAutofit fontScale="77500" lnSpcReduction="20000"/>
          </a:bodyPr>
          <a:lstStyle/>
          <a:p>
            <a:pPr marL="0" indent="0">
              <a:lnSpc>
                <a:spcPct val="110000"/>
              </a:lnSpc>
              <a:buNone/>
            </a:pPr>
            <a:endParaRPr lang="en-US" sz="1600" dirty="0"/>
          </a:p>
          <a:p>
            <a:pPr marL="0" indent="0">
              <a:lnSpc>
                <a:spcPct val="110000"/>
              </a:lnSpc>
              <a:buNone/>
            </a:pPr>
            <a:r>
              <a:rPr lang="en-US" sz="1600" dirty="0"/>
              <a:t>Introduction to the Movie</a:t>
            </a:r>
          </a:p>
          <a:p>
            <a:pPr marL="0" indent="0">
              <a:lnSpc>
                <a:spcPct val="110000"/>
              </a:lnSpc>
              <a:buNone/>
            </a:pPr>
            <a:r>
              <a:rPr lang="en-US" sz="1600" dirty="0"/>
              <a:t>1.  Recommendation System Architecture</a:t>
            </a:r>
          </a:p>
          <a:p>
            <a:pPr marL="0" indent="0">
              <a:lnSpc>
                <a:spcPct val="110000"/>
              </a:lnSpc>
              <a:buNone/>
            </a:pPr>
            <a:r>
              <a:rPr lang="en-US" sz="1600" dirty="0"/>
              <a:t>                  A.	Filtration Strategies for Movie </a:t>
            </a:r>
          </a:p>
          <a:p>
            <a:pPr marL="0" indent="0">
              <a:lnSpc>
                <a:spcPct val="110000"/>
              </a:lnSpc>
              <a:buNone/>
            </a:pPr>
            <a:r>
              <a:rPr lang="en-US" sz="1600" dirty="0"/>
              <a:t>2 . Recommendation Systems</a:t>
            </a:r>
          </a:p>
          <a:p>
            <a:pPr marL="0" indent="0">
              <a:lnSpc>
                <a:spcPct val="110000"/>
              </a:lnSpc>
              <a:buNone/>
            </a:pPr>
            <a:r>
              <a:rPr lang="en-US" sz="1600" dirty="0"/>
              <a:t>                  A .	 Content-Based Filtering</a:t>
            </a:r>
          </a:p>
          <a:p>
            <a:pPr marL="0" indent="0">
              <a:lnSpc>
                <a:spcPct val="110000"/>
              </a:lnSpc>
              <a:buNone/>
            </a:pPr>
            <a:r>
              <a:rPr lang="en-US" sz="1600" dirty="0"/>
              <a:t>                  B .   Collaborative Filtering</a:t>
            </a:r>
          </a:p>
          <a:p>
            <a:pPr marL="0" indent="0">
              <a:lnSpc>
                <a:spcPct val="110000"/>
              </a:lnSpc>
              <a:buNone/>
            </a:pPr>
            <a:r>
              <a:rPr lang="en-US" sz="1600" dirty="0"/>
              <a:t>3 . How to Build a Movie Recommendation System?</a:t>
            </a:r>
          </a:p>
          <a:p>
            <a:pPr marL="0" indent="0">
              <a:lnSpc>
                <a:spcPct val="110000"/>
              </a:lnSpc>
              <a:buNone/>
            </a:pPr>
            <a:r>
              <a:rPr lang="en-US" sz="1600" dirty="0"/>
              <a:t>                  A.	How to Create a Neural 	Network Model in a Movie 	Recommendation System?</a:t>
            </a:r>
          </a:p>
          <a:p>
            <a:pPr marL="0" indent="0">
              <a:lnSpc>
                <a:spcPct val="110000"/>
              </a:lnSpc>
              <a:buNone/>
            </a:pPr>
            <a:r>
              <a:rPr lang="en-US" sz="1600" dirty="0"/>
              <a:t>                   B.	Movie Datasets for 	Recommendation Systems in ML</a:t>
            </a:r>
          </a:p>
          <a:p>
            <a:pPr marL="0" indent="0">
              <a:lnSpc>
                <a:spcPct val="110000"/>
              </a:lnSpc>
              <a:buNone/>
            </a:pPr>
            <a:r>
              <a:rPr lang="en-US" sz="1600" dirty="0"/>
              <a:t>                    </a:t>
            </a:r>
          </a:p>
          <a:p>
            <a:pPr marL="0" indent="0">
              <a:lnSpc>
                <a:spcPct val="110000"/>
              </a:lnSpc>
              <a:buNone/>
            </a:pPr>
            <a:r>
              <a:rPr lang="en-US" sz="1600" dirty="0"/>
              <a:t>4. Summary: No Chopping and Changing with                    Machine Learning</a:t>
            </a:r>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456A-7B98-4210-9070-6B6251A37417}"/>
              </a:ext>
            </a:extLst>
          </p:cNvPr>
          <p:cNvSpPr>
            <a:spLocks noGrp="1"/>
          </p:cNvSpPr>
          <p:nvPr>
            <p:ph type="title"/>
          </p:nvPr>
        </p:nvSpPr>
        <p:spPr/>
        <p:txBody>
          <a:bodyPr/>
          <a:lstStyle/>
          <a:p>
            <a:r>
              <a:rPr lang="en-US" dirty="0"/>
              <a:t>Introduction to the Movie Recommendation System Architecture</a:t>
            </a:r>
            <a:endParaRPr lang="en-IN" dirty="0"/>
          </a:p>
        </p:txBody>
      </p:sp>
      <p:sp>
        <p:nvSpPr>
          <p:cNvPr id="3" name="Content Placeholder 2">
            <a:extLst>
              <a:ext uri="{FF2B5EF4-FFF2-40B4-BE49-F238E27FC236}">
                <a16:creationId xmlns:a16="http://schemas.microsoft.com/office/drawing/2014/main" id="{80139034-213A-4D44-9BDC-3A6A8EB18EEE}"/>
              </a:ext>
            </a:extLst>
          </p:cNvPr>
          <p:cNvSpPr>
            <a:spLocks noGrp="1"/>
          </p:cNvSpPr>
          <p:nvPr>
            <p:ph idx="1"/>
          </p:nvPr>
        </p:nvSpPr>
        <p:spPr/>
        <p:txBody>
          <a:bodyPr>
            <a:noAutofit/>
          </a:bodyPr>
          <a:lstStyle/>
          <a:p>
            <a:r>
              <a:rPr lang="en-US" sz="1800" dirty="0"/>
              <a:t>The basic concept behind a movie recommendation system is quite simple. In particular, there are two main elements in every recommender system: users and items. The system generates movie predictions for its users, while items are the movies themselves.</a:t>
            </a:r>
          </a:p>
          <a:p>
            <a:r>
              <a:rPr lang="en-US" sz="1800" dirty="0"/>
              <a:t>The primary goal of movie recommendation systems is to filter and predict only those movies that a corresponding user is most likely to want to watch. The ML algorithms for these recommendation systems use the data about this user from the system’s database. This data is used to predict the future behavior of the user concerned based on the information from the past.</a:t>
            </a:r>
          </a:p>
          <a:p>
            <a:r>
              <a:rPr lang="en-US" sz="1800" dirty="0"/>
              <a:t>Because data plays such an important role in ML projects, including the movie recommendation system, it should be handled by professionals. Contact our team of qualified data annotators at Label Your Data to ensure your data is in good hands for ultimate success in AI</a:t>
            </a:r>
            <a:endParaRPr lang="en-IN" sz="1800" dirty="0"/>
          </a:p>
        </p:txBody>
      </p:sp>
    </p:spTree>
    <p:extLst>
      <p:ext uri="{BB962C8B-B14F-4D97-AF65-F5344CB8AC3E}">
        <p14:creationId xmlns:p14="http://schemas.microsoft.com/office/powerpoint/2010/main" val="4261450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C61C5-16E5-425A-A01A-4D526F32ED80}"/>
              </a:ext>
            </a:extLst>
          </p:cNvPr>
          <p:cNvSpPr>
            <a:spLocks noGrp="1"/>
          </p:cNvSpPr>
          <p:nvPr>
            <p:ph type="title"/>
          </p:nvPr>
        </p:nvSpPr>
        <p:spPr>
          <a:xfrm>
            <a:off x="923278" y="618518"/>
            <a:ext cx="10848511" cy="1478570"/>
          </a:xfrm>
        </p:spPr>
        <p:txBody>
          <a:bodyPr/>
          <a:lstStyle/>
          <a:p>
            <a:r>
              <a:rPr lang="en-US" dirty="0"/>
              <a:t>Filtration Strategies for Movie Recommendation Systems</a:t>
            </a:r>
            <a:endParaRPr lang="en-IN" dirty="0"/>
          </a:p>
        </p:txBody>
      </p:sp>
      <p:sp>
        <p:nvSpPr>
          <p:cNvPr id="3" name="Content Placeholder 2">
            <a:extLst>
              <a:ext uri="{FF2B5EF4-FFF2-40B4-BE49-F238E27FC236}">
                <a16:creationId xmlns:a16="http://schemas.microsoft.com/office/drawing/2014/main" id="{C2C0FCF6-7007-43D2-992F-297AC103BF0C}"/>
              </a:ext>
            </a:extLst>
          </p:cNvPr>
          <p:cNvSpPr>
            <a:spLocks noGrp="1"/>
          </p:cNvSpPr>
          <p:nvPr>
            <p:ph idx="1"/>
          </p:nvPr>
        </p:nvSpPr>
        <p:spPr/>
        <p:txBody>
          <a:bodyPr/>
          <a:lstStyle/>
          <a:p>
            <a:r>
              <a:rPr lang="en-US" dirty="0"/>
              <a:t>Movie recommendation systems use a set of different filtration strategies and algorithms to help users find the most relevant films. The most popular categories of the ML algorithms used for movie recommendations include content-based filtering and collaborative filtering systems.</a:t>
            </a:r>
            <a:endParaRPr lang="en-IN" dirty="0"/>
          </a:p>
        </p:txBody>
      </p:sp>
    </p:spTree>
    <p:extLst>
      <p:ext uri="{BB962C8B-B14F-4D97-AF65-F5344CB8AC3E}">
        <p14:creationId xmlns:p14="http://schemas.microsoft.com/office/powerpoint/2010/main" val="2398920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AA739-BF05-4116-8906-B470782E2439}"/>
              </a:ext>
            </a:extLst>
          </p:cNvPr>
          <p:cNvSpPr>
            <a:spLocks noGrp="1"/>
          </p:cNvSpPr>
          <p:nvPr>
            <p:ph type="title"/>
          </p:nvPr>
        </p:nvSpPr>
        <p:spPr/>
        <p:txBody>
          <a:bodyPr/>
          <a:lstStyle/>
          <a:p>
            <a:r>
              <a:rPr lang="en-IN" dirty="0"/>
              <a:t>Content-Based Filtering</a:t>
            </a:r>
          </a:p>
        </p:txBody>
      </p:sp>
      <p:sp>
        <p:nvSpPr>
          <p:cNvPr id="3" name="Content Placeholder 2">
            <a:extLst>
              <a:ext uri="{FF2B5EF4-FFF2-40B4-BE49-F238E27FC236}">
                <a16:creationId xmlns:a16="http://schemas.microsoft.com/office/drawing/2014/main" id="{B6D61694-6D20-47FC-959D-B884A9B1F988}"/>
              </a:ext>
            </a:extLst>
          </p:cNvPr>
          <p:cNvSpPr>
            <a:spLocks noGrp="1"/>
          </p:cNvSpPr>
          <p:nvPr>
            <p:ph idx="1"/>
          </p:nvPr>
        </p:nvSpPr>
        <p:spPr>
          <a:xfrm>
            <a:off x="1141412" y="2249487"/>
            <a:ext cx="9905999" cy="3911616"/>
          </a:xfrm>
        </p:spPr>
        <p:txBody>
          <a:bodyPr>
            <a:normAutofit fontScale="85000" lnSpcReduction="10000"/>
          </a:bodyPr>
          <a:lstStyle/>
          <a:p>
            <a:r>
              <a:rPr lang="en-US" dirty="0"/>
              <a:t>A filtration strategy for movie recommendation systems, which uses the data provided about the items (movies). This data plays a crucial role here and is extracted from only one user. An ML algorithm used for this strategy recommends motion pictures that are similar to the user’s preferences in the past. Therefore, the similarity in content-based filtering is generated by the data about the past film selections and likes by only one user.</a:t>
            </a:r>
          </a:p>
          <a:p>
            <a:r>
              <a:rPr lang="en-US" dirty="0"/>
              <a:t>How does it work? The recommendation system analyzes the past preferences of the user concerned, and then it uses this information to try to find similar movies. This information is available in the database (e.g., lead actors, director, genre, etc.). After that, the system provides movie recommendations for the user. That said, the core element in content-based filtering is only the data of only one user that is used to make predictions.</a:t>
            </a:r>
            <a:endParaRPr lang="en-IN" dirty="0"/>
          </a:p>
        </p:txBody>
      </p:sp>
    </p:spTree>
    <p:extLst>
      <p:ext uri="{BB962C8B-B14F-4D97-AF65-F5344CB8AC3E}">
        <p14:creationId xmlns:p14="http://schemas.microsoft.com/office/powerpoint/2010/main" val="3957731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D2A09-9EB6-4E1C-8736-D17208208D7A}"/>
              </a:ext>
            </a:extLst>
          </p:cNvPr>
          <p:cNvSpPr>
            <a:spLocks noGrp="1"/>
          </p:cNvSpPr>
          <p:nvPr>
            <p:ph type="title"/>
          </p:nvPr>
        </p:nvSpPr>
        <p:spPr/>
        <p:txBody>
          <a:bodyPr/>
          <a:lstStyle/>
          <a:p>
            <a:r>
              <a:rPr lang="en-IN" dirty="0"/>
              <a:t>Collaborative Filtering</a:t>
            </a:r>
          </a:p>
        </p:txBody>
      </p:sp>
      <p:sp>
        <p:nvSpPr>
          <p:cNvPr id="3" name="Content Placeholder 2">
            <a:extLst>
              <a:ext uri="{FF2B5EF4-FFF2-40B4-BE49-F238E27FC236}">
                <a16:creationId xmlns:a16="http://schemas.microsoft.com/office/drawing/2014/main" id="{2D19DA43-F7A5-492D-9400-FCF2E5BD9917}"/>
              </a:ext>
            </a:extLst>
          </p:cNvPr>
          <p:cNvSpPr>
            <a:spLocks noGrp="1"/>
          </p:cNvSpPr>
          <p:nvPr>
            <p:ph idx="1"/>
          </p:nvPr>
        </p:nvSpPr>
        <p:spPr>
          <a:xfrm>
            <a:off x="1141412" y="2045780"/>
            <a:ext cx="9905999" cy="3541714"/>
          </a:xfrm>
        </p:spPr>
        <p:txBody>
          <a:bodyPr>
            <a:normAutofit fontScale="62500" lnSpcReduction="20000"/>
          </a:bodyPr>
          <a:lstStyle/>
          <a:p>
            <a:r>
              <a:rPr lang="en-US" dirty="0"/>
              <a:t>As the name suggests, this filtering strategy is based on the combination of the relevant user’s and other users’ behaviors. The system compares and contrasts these behaviors for the most optimal results. It’s a collaboration of the multiple users’ film preferences and behaviors.</a:t>
            </a:r>
          </a:p>
          <a:p>
            <a:r>
              <a:rPr lang="en-US" dirty="0"/>
              <a:t>What’s the mechanism behind this strategy? The core element in this movie recommendation system and the ML algorithm it’s built on is the history of all users in the database. Basically, collaborative filtering is based on the interaction of all users in the system with the items (movies). Thus, every user impacts the final outcome of this ML-based recommendation system, while content-based filtering depends strictly on the data from one user for its modeling.</a:t>
            </a:r>
          </a:p>
          <a:p>
            <a:r>
              <a:rPr lang="en-US" dirty="0"/>
              <a:t>Collaborative filtering algorithms are divided into two categories:</a:t>
            </a:r>
          </a:p>
          <a:p>
            <a:r>
              <a:rPr lang="en-US" dirty="0"/>
              <a:t>User-based collaborative filtering. The idea is to look for similar patterns in movie preferences in the target user and other users in the database.</a:t>
            </a:r>
          </a:p>
          <a:p>
            <a:r>
              <a:rPr lang="en-US" dirty="0"/>
              <a:t>Item-based collaborative filtering. The basic concept here is to look for similar items (movies) that target users rate or interact with.</a:t>
            </a:r>
            <a:endParaRPr lang="en-IN" dirty="0"/>
          </a:p>
        </p:txBody>
      </p:sp>
    </p:spTree>
    <p:extLst>
      <p:ext uri="{BB962C8B-B14F-4D97-AF65-F5344CB8AC3E}">
        <p14:creationId xmlns:p14="http://schemas.microsoft.com/office/powerpoint/2010/main" val="2320141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E32F9-3968-43A6-8946-DC321A590724}"/>
              </a:ext>
            </a:extLst>
          </p:cNvPr>
          <p:cNvSpPr>
            <a:spLocks noGrp="1"/>
          </p:cNvSpPr>
          <p:nvPr>
            <p:ph type="title"/>
          </p:nvPr>
        </p:nvSpPr>
        <p:spPr>
          <a:xfrm>
            <a:off x="1141413" y="618518"/>
            <a:ext cx="10284148" cy="1478570"/>
          </a:xfrm>
        </p:spPr>
        <p:txBody>
          <a:bodyPr/>
          <a:lstStyle/>
          <a:p>
            <a:r>
              <a:rPr lang="en-US" dirty="0"/>
              <a:t>How to Build a Movie Recommendation System?</a:t>
            </a:r>
            <a:endParaRPr lang="en-IN" dirty="0"/>
          </a:p>
        </p:txBody>
      </p:sp>
      <p:sp>
        <p:nvSpPr>
          <p:cNvPr id="3" name="Content Placeholder 2">
            <a:extLst>
              <a:ext uri="{FF2B5EF4-FFF2-40B4-BE49-F238E27FC236}">
                <a16:creationId xmlns:a16="http://schemas.microsoft.com/office/drawing/2014/main" id="{F11B472B-ACF0-41C0-BB5F-5491C21ABD81}"/>
              </a:ext>
            </a:extLst>
          </p:cNvPr>
          <p:cNvSpPr>
            <a:spLocks noGrp="1"/>
          </p:cNvSpPr>
          <p:nvPr>
            <p:ph idx="1"/>
          </p:nvPr>
        </p:nvSpPr>
        <p:spPr>
          <a:xfrm>
            <a:off x="1141413" y="2097088"/>
            <a:ext cx="9905999" cy="4571999"/>
          </a:xfrm>
        </p:spPr>
        <p:txBody>
          <a:bodyPr>
            <a:normAutofit fontScale="62500" lnSpcReduction="20000"/>
          </a:bodyPr>
          <a:lstStyle/>
          <a:p>
            <a:r>
              <a:rPr lang="en-US" dirty="0"/>
              <a:t>Once we’ve discussed the basics of film recommendation engines in machine learning, we can move on to building an actual movie recommendation system. So, we need to build an engine that learns and recognizes patterns in a user’s viewing history before using these patterns to generate new recommendations. What’s required for this?</a:t>
            </a:r>
          </a:p>
          <a:p>
            <a:r>
              <a:rPr lang="en-US" dirty="0"/>
              <a:t>Data. ML systems need data, so find and import the essential libraries with movie datasets that already have global ratings.</a:t>
            </a:r>
          </a:p>
          <a:p>
            <a:r>
              <a:rPr lang="en-US" dirty="0"/>
              <a:t>Analysis. Create generic recommendations of top-rated movies from the existing dataset.</a:t>
            </a:r>
          </a:p>
          <a:p>
            <a:r>
              <a:rPr lang="en-US" dirty="0"/>
              <a:t>Personalization. Get personalized ratings by providing your own movie scores.</a:t>
            </a:r>
          </a:p>
          <a:p>
            <a:r>
              <a:rPr lang="en-US" dirty="0"/>
              <a:t>Strategy. Implement content-based or collaborative filtering strategy.</a:t>
            </a:r>
          </a:p>
          <a:p>
            <a:r>
              <a:rPr lang="en-US" dirty="0"/>
              <a:t>Combination. Combine recommendation lists to get a reasonable estimate across the ratings. The combined dataset of movie ratings can now be used for either filtering model.</a:t>
            </a:r>
          </a:p>
          <a:p>
            <a:r>
              <a:rPr lang="en-US" dirty="0"/>
              <a:t>In a nutshell, all it takes to build a movie recommendation engine is to analyze the data, build the recommendation system, and get recommendations. But ML algorithms are a little more complicated than that. If you need help with your own ML project, request a quote and see what data solutions we can offer you at Label Your Data!</a:t>
            </a:r>
            <a:endParaRPr lang="en-IN" dirty="0"/>
          </a:p>
        </p:txBody>
      </p:sp>
    </p:spTree>
    <p:extLst>
      <p:ext uri="{BB962C8B-B14F-4D97-AF65-F5344CB8AC3E}">
        <p14:creationId xmlns:p14="http://schemas.microsoft.com/office/powerpoint/2010/main" val="3649768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5D469-8D10-4490-A18E-BD362852E40E}"/>
              </a:ext>
            </a:extLst>
          </p:cNvPr>
          <p:cNvSpPr>
            <a:spLocks noGrp="1"/>
          </p:cNvSpPr>
          <p:nvPr>
            <p:ph type="title"/>
          </p:nvPr>
        </p:nvSpPr>
        <p:spPr/>
        <p:txBody>
          <a:bodyPr/>
          <a:lstStyle/>
          <a:p>
            <a:r>
              <a:rPr lang="en-US" dirty="0"/>
              <a:t>How to Create a Neural Network Model in a Movie Recommendation System?</a:t>
            </a:r>
            <a:endParaRPr lang="en-IN" dirty="0"/>
          </a:p>
        </p:txBody>
      </p:sp>
      <p:sp>
        <p:nvSpPr>
          <p:cNvPr id="3" name="Content Placeholder 2">
            <a:extLst>
              <a:ext uri="{FF2B5EF4-FFF2-40B4-BE49-F238E27FC236}">
                <a16:creationId xmlns:a16="http://schemas.microsoft.com/office/drawing/2014/main" id="{C05F7911-0C55-4003-A1F3-267DB3E95FAF}"/>
              </a:ext>
            </a:extLst>
          </p:cNvPr>
          <p:cNvSpPr>
            <a:spLocks noGrp="1"/>
          </p:cNvSpPr>
          <p:nvPr>
            <p:ph idx="1"/>
          </p:nvPr>
        </p:nvSpPr>
        <p:spPr>
          <a:xfrm>
            <a:off x="1141412" y="2249486"/>
            <a:ext cx="9905999" cy="4470909"/>
          </a:xfrm>
        </p:spPr>
        <p:txBody>
          <a:bodyPr>
            <a:normAutofit fontScale="62500" lnSpcReduction="20000"/>
          </a:bodyPr>
          <a:lstStyle/>
          <a:p>
            <a:r>
              <a:rPr lang="en-US" dirty="0"/>
              <a:t>The importance of artificial neural networks (ANNs) has been frequently discussed before when we talked about image classification, speech recognition, and other issues in AI. Neural networks are well-suited to help humans solve problems and challenges in real-life scenarios by improving decision-making processes in different areas. Cinematography is one of them.</a:t>
            </a:r>
          </a:p>
          <a:p>
            <a:r>
              <a:rPr lang="en-US" dirty="0"/>
              <a:t>In movie recommendation systems, ANNs are particularly helpful and can be used as autoencoders in many sectors. The neural networks use the training data to predict movie recommendations with high accuracy for the target users. Therefore, the most important part is to get the right movie datasets to create a neural network model for movie recommendation systems. Equally important is to make the right manipulations with this data.</a:t>
            </a:r>
          </a:p>
          <a:p>
            <a:r>
              <a:rPr lang="en-US" dirty="0"/>
              <a:t>A neural network model, in this case, consists of three layers:</a:t>
            </a:r>
          </a:p>
          <a:p>
            <a:r>
              <a:rPr lang="en-US" dirty="0"/>
              <a:t>Input. The first layer of a neural network model, where the movie and user vectors are selected as input.</a:t>
            </a:r>
          </a:p>
          <a:p>
            <a:r>
              <a:rPr lang="en-US" dirty="0"/>
              <a:t>Embedding. The second layer contains embeddings for both movies and users. They are updated during the model training to get the best values of these embeddings and lower the error rate between actual and predicted values.</a:t>
            </a:r>
          </a:p>
          <a:p>
            <a:r>
              <a:rPr lang="en-US" dirty="0"/>
              <a:t>Output. The final third level generates the predicted values and can consist of one or more neurons provided by the user to the movie.</a:t>
            </a:r>
          </a:p>
          <a:p>
            <a:r>
              <a:rPr lang="en-US" dirty="0"/>
              <a:t>Once a neural network model is created for the movie recommendation system, it’s time to train the model on the training movie dataset and make predictions</a:t>
            </a:r>
            <a:endParaRPr lang="en-IN" dirty="0"/>
          </a:p>
        </p:txBody>
      </p:sp>
    </p:spTree>
    <p:extLst>
      <p:ext uri="{BB962C8B-B14F-4D97-AF65-F5344CB8AC3E}">
        <p14:creationId xmlns:p14="http://schemas.microsoft.com/office/powerpoint/2010/main" val="3710873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A013-1070-4FAD-91AB-96FEE2FCE880}"/>
              </a:ext>
            </a:extLst>
          </p:cNvPr>
          <p:cNvSpPr>
            <a:spLocks noGrp="1"/>
          </p:cNvSpPr>
          <p:nvPr>
            <p:ph type="title"/>
          </p:nvPr>
        </p:nvSpPr>
        <p:spPr>
          <a:xfrm>
            <a:off x="1141413" y="119849"/>
            <a:ext cx="9905998" cy="1478570"/>
          </a:xfrm>
        </p:spPr>
        <p:txBody>
          <a:bodyPr/>
          <a:lstStyle/>
          <a:p>
            <a:r>
              <a:rPr lang="en-US" dirty="0"/>
              <a:t>Movie Datasets for Recommendation Systems in ML</a:t>
            </a:r>
            <a:endParaRPr lang="en-IN" dirty="0"/>
          </a:p>
        </p:txBody>
      </p:sp>
      <p:sp>
        <p:nvSpPr>
          <p:cNvPr id="3" name="Content Placeholder 2">
            <a:extLst>
              <a:ext uri="{FF2B5EF4-FFF2-40B4-BE49-F238E27FC236}">
                <a16:creationId xmlns:a16="http://schemas.microsoft.com/office/drawing/2014/main" id="{CF3BBA87-3827-4768-9E4C-399D79E10153}"/>
              </a:ext>
            </a:extLst>
          </p:cNvPr>
          <p:cNvSpPr>
            <a:spLocks noGrp="1"/>
          </p:cNvSpPr>
          <p:nvPr>
            <p:ph idx="1"/>
          </p:nvPr>
        </p:nvSpPr>
        <p:spPr>
          <a:xfrm>
            <a:off x="1141412" y="1482571"/>
            <a:ext cx="9905999" cy="5255580"/>
          </a:xfrm>
        </p:spPr>
        <p:txBody>
          <a:bodyPr>
            <a:normAutofit fontScale="62500" lnSpcReduction="20000"/>
          </a:bodyPr>
          <a:lstStyle/>
          <a:p>
            <a:r>
              <a:rPr lang="en-IN" dirty="0"/>
              <a:t>Finding proper movie datasets is crucial to mastering the basic ML methods, and give your movie recommendation project a try. The right movie datasets that are most valuable for machine learning projects should contain information on the cast, script, screen time, reviews, plot, etc. Such datasets might be hard to find, so we’ve prepared a list of the most popular movie datasets for machine learning for your convenience:</a:t>
            </a:r>
          </a:p>
          <a:p>
            <a:r>
              <a:rPr lang="en-IN" dirty="0" err="1"/>
              <a:t>MovieLens</a:t>
            </a:r>
            <a:r>
              <a:rPr lang="en-IN" dirty="0"/>
              <a:t> 25M data set</a:t>
            </a:r>
          </a:p>
          <a:p>
            <a:r>
              <a:rPr lang="en-IN" dirty="0"/>
              <a:t>IMDB Datasets</a:t>
            </a:r>
          </a:p>
          <a:p>
            <a:r>
              <a:rPr lang="en-IN" dirty="0"/>
              <a:t>Linguistic Data of 32k Film Subtitles with </a:t>
            </a:r>
          </a:p>
          <a:p>
            <a:r>
              <a:rPr lang="en-IN" dirty="0" err="1"/>
              <a:t>IMBDb</a:t>
            </a:r>
            <a:r>
              <a:rPr lang="en-IN" dirty="0"/>
              <a:t> Meta-Data</a:t>
            </a:r>
          </a:p>
          <a:p>
            <a:r>
              <a:rPr lang="en-IN" dirty="0"/>
              <a:t>Film data set from UCI</a:t>
            </a:r>
          </a:p>
          <a:p>
            <a:r>
              <a:rPr lang="en-IN" dirty="0"/>
              <a:t>Full </a:t>
            </a:r>
            <a:r>
              <a:rPr lang="en-IN" dirty="0" err="1"/>
              <a:t>MovieLens</a:t>
            </a:r>
            <a:r>
              <a:rPr lang="en-IN" dirty="0"/>
              <a:t> dataset on Kaggle</a:t>
            </a:r>
          </a:p>
          <a:p>
            <a:r>
              <a:rPr lang="en-IN" dirty="0"/>
              <a:t>Cornell Film Review Data</a:t>
            </a:r>
          </a:p>
          <a:p>
            <a:r>
              <a:rPr lang="en-IN" dirty="0"/>
              <a:t>French National Cinema </a:t>
            </a:r>
            <a:r>
              <a:rPr lang="en-IN" dirty="0" err="1"/>
              <a:t>Center</a:t>
            </a:r>
            <a:r>
              <a:rPr lang="en-IN" dirty="0"/>
              <a:t> datasets</a:t>
            </a:r>
          </a:p>
          <a:p>
            <a:r>
              <a:rPr lang="en-IN" dirty="0"/>
              <a:t>Movie Industry on Kaggle</a:t>
            </a:r>
          </a:p>
          <a:p>
            <a:r>
              <a:rPr lang="en-IN" dirty="0"/>
              <a:t>Movie Body Counts</a:t>
            </a:r>
          </a:p>
          <a:p>
            <a:r>
              <a:rPr lang="en-IN" dirty="0"/>
              <a:t>Movie datasets on </a:t>
            </a:r>
            <a:r>
              <a:rPr lang="en-IN" dirty="0" err="1"/>
              <a:t>data.world</a:t>
            </a:r>
            <a:endParaRPr lang="en-IN" dirty="0"/>
          </a:p>
        </p:txBody>
      </p:sp>
    </p:spTree>
    <p:extLst>
      <p:ext uri="{BB962C8B-B14F-4D97-AF65-F5344CB8AC3E}">
        <p14:creationId xmlns:p14="http://schemas.microsoft.com/office/powerpoint/2010/main" val="31915426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http://purl.org/dc/terms/"/>
    <ds:schemaRef ds:uri="71af3243-3dd4-4a8d-8c0d-dd76da1f02a5"/>
    <ds:schemaRef ds:uri="16c05727-aa75-4e4a-9b5f-8a80a1165891"/>
    <ds:schemaRef ds:uri="http://schemas.openxmlformats.org/package/2006/metadata/core-properties"/>
    <ds:schemaRef ds:uri="http://schemas.microsoft.com/office/2006/documentManagement/types"/>
    <ds:schemaRef ds:uri="http://www.w3.org/XML/1998/namespace"/>
    <ds:schemaRef ds:uri="http://purl.org/dc/elements/1.1/"/>
    <ds:schemaRef ds:uri="http://schemas.microsoft.com/office/infopath/2007/PartnerControl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1533</Words>
  <Application>Microsoft Office PowerPoint</Application>
  <PresentationFormat>Widescreen</PresentationFormat>
  <Paragraphs>71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Tw Cen MT</vt:lpstr>
      <vt:lpstr>Circuit</vt:lpstr>
      <vt:lpstr>MACHINE lEARING</vt:lpstr>
      <vt:lpstr>Table of contents</vt:lpstr>
      <vt:lpstr>Introduction to the Movie Recommendation System Architecture</vt:lpstr>
      <vt:lpstr>Filtration Strategies for Movie Recommendation Systems</vt:lpstr>
      <vt:lpstr>Content-Based Filtering</vt:lpstr>
      <vt:lpstr>Collaborative Filtering</vt:lpstr>
      <vt:lpstr>How to Build a Movie Recommendation System?</vt:lpstr>
      <vt:lpstr>How to Create a Neural Network Model in a Movie Recommendation System?</vt:lpstr>
      <vt:lpstr>Movie Datasets for Recommendation Systems in ML</vt:lpstr>
      <vt:lpstr>Summary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2022-09-15T05:46:26Z</dcterms:created>
  <dcterms:modified xsi:type="dcterms:W3CDTF">2022-09-15T09:37:50Z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